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2D14572F-B5FC-4AFC-AA83-1D5AF41DAE65}"/>
              </a:ext>
            </a:extLst>
          </p:cNvPr>
          <p:cNvGrpSpPr>
            <a:grpSpLocks/>
          </p:cNvGrpSpPr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706C2B2C-EA5C-442E-979F-5331679C5D8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61 h 1906"/>
                <a:gd name="T4" fmla="*/ 5978 w 5740"/>
                <a:gd name="T5" fmla="*/ 761 h 1906"/>
                <a:gd name="T6" fmla="*/ 597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id="{3E48C39D-73DA-4033-8B02-00598D9C4AB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1409"/>
              <a:ext cx="4027" cy="2906"/>
              <a:chOff x="1728" y="1409"/>
              <a:chExt cx="4027" cy="2906"/>
            </a:xfrm>
          </p:grpSpPr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BD53571F-68A9-44C5-9FB3-BE3ED3A2F1F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  <p:sp>
            <p:nvSpPr>
              <p:cNvPr id="8" name="Freeform 6">
                <a:extLst>
                  <a:ext uri="{FF2B5EF4-FFF2-40B4-BE49-F238E27FC236}">
                    <a16:creationId xmlns:a16="http://schemas.microsoft.com/office/drawing/2014/main" id="{A590A7E1-AC9C-4BB0-8E2C-247B8BF7D4F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65FC8300-D947-44D0-878F-AE4FF44B46D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90980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  <p:sp>
            <p:nvSpPr>
              <p:cNvPr id="10" name="Freeform 8">
                <a:extLst>
                  <a:ext uri="{FF2B5EF4-FFF2-40B4-BE49-F238E27FC236}">
                    <a16:creationId xmlns:a16="http://schemas.microsoft.com/office/drawing/2014/main" id="{C50D3350-83B5-44FE-A9CC-DFCED23C5E6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C7D5D8CF-E73D-4A6C-B2CD-76305A2A45C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90980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  <p:sp>
            <p:nvSpPr>
              <p:cNvPr id="12" name="Freeform 10">
                <a:extLst>
                  <a:ext uri="{FF2B5EF4-FFF2-40B4-BE49-F238E27FC236}">
                    <a16:creationId xmlns:a16="http://schemas.microsoft.com/office/drawing/2014/main" id="{D2DD226C-0191-4D71-AB4B-4BB08A9D4F8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231" y="1409"/>
                <a:ext cx="2296" cy="1469"/>
              </a:xfrm>
              <a:custGeom>
                <a:avLst/>
                <a:gdLst>
                  <a:gd name="T0" fmla="*/ 982 w 2296"/>
                  <a:gd name="T1" fmla="*/ 1061 h 1469"/>
                  <a:gd name="T2" fmla="*/ 1357 w 2296"/>
                  <a:gd name="T3" fmla="*/ 1012 h 1469"/>
                  <a:gd name="T4" fmla="*/ 1666 w 2296"/>
                  <a:gd name="T5" fmla="*/ 957 h 1469"/>
                  <a:gd name="T6" fmla="*/ 1916 w 2296"/>
                  <a:gd name="T7" fmla="*/ 897 h 1469"/>
                  <a:gd name="T8" fmla="*/ 2100 w 2296"/>
                  <a:gd name="T9" fmla="*/ 832 h 1469"/>
                  <a:gd name="T10" fmla="*/ 2220 w 2296"/>
                  <a:gd name="T11" fmla="*/ 756 h 1469"/>
                  <a:gd name="T12" fmla="*/ 2285 w 2296"/>
                  <a:gd name="T13" fmla="*/ 669 h 1469"/>
                  <a:gd name="T14" fmla="*/ 2290 w 2296"/>
                  <a:gd name="T15" fmla="*/ 560 h 1469"/>
                  <a:gd name="T16" fmla="*/ 2241 w 2296"/>
                  <a:gd name="T17" fmla="*/ 457 h 1469"/>
                  <a:gd name="T18" fmla="*/ 2144 w 2296"/>
                  <a:gd name="T19" fmla="*/ 364 h 1469"/>
                  <a:gd name="T20" fmla="*/ 2008 w 2296"/>
                  <a:gd name="T21" fmla="*/ 277 h 1469"/>
                  <a:gd name="T22" fmla="*/ 1769 w 2296"/>
                  <a:gd name="T23" fmla="*/ 157 h 1469"/>
                  <a:gd name="T24" fmla="*/ 1612 w 2296"/>
                  <a:gd name="T25" fmla="*/ 92 h 1469"/>
                  <a:gd name="T26" fmla="*/ 1476 w 2296"/>
                  <a:gd name="T27" fmla="*/ 43 h 1469"/>
                  <a:gd name="T28" fmla="*/ 1384 w 2296"/>
                  <a:gd name="T29" fmla="*/ 10 h 1469"/>
                  <a:gd name="T30" fmla="*/ 1346 w 2296"/>
                  <a:gd name="T31" fmla="*/ 0 h 1469"/>
                  <a:gd name="T32" fmla="*/ 1655 w 2296"/>
                  <a:gd name="T33" fmla="*/ 119 h 1469"/>
                  <a:gd name="T34" fmla="*/ 1948 w 2296"/>
                  <a:gd name="T35" fmla="*/ 255 h 1469"/>
                  <a:gd name="T36" fmla="*/ 2068 w 2296"/>
                  <a:gd name="T37" fmla="*/ 326 h 1469"/>
                  <a:gd name="T38" fmla="*/ 2171 w 2296"/>
                  <a:gd name="T39" fmla="*/ 402 h 1469"/>
                  <a:gd name="T40" fmla="*/ 2236 w 2296"/>
                  <a:gd name="T41" fmla="*/ 478 h 1469"/>
                  <a:gd name="T42" fmla="*/ 2263 w 2296"/>
                  <a:gd name="T43" fmla="*/ 560 h 1469"/>
                  <a:gd name="T44" fmla="*/ 2241 w 2296"/>
                  <a:gd name="T45" fmla="*/ 636 h 1469"/>
                  <a:gd name="T46" fmla="*/ 2171 w 2296"/>
                  <a:gd name="T47" fmla="*/ 702 h 1469"/>
                  <a:gd name="T48" fmla="*/ 2062 w 2296"/>
                  <a:gd name="T49" fmla="*/ 756 h 1469"/>
                  <a:gd name="T50" fmla="*/ 1921 w 2296"/>
                  <a:gd name="T51" fmla="*/ 800 h 1469"/>
                  <a:gd name="T52" fmla="*/ 1748 w 2296"/>
                  <a:gd name="T53" fmla="*/ 843 h 1469"/>
                  <a:gd name="T54" fmla="*/ 1351 w 2296"/>
                  <a:gd name="T55" fmla="*/ 908 h 1469"/>
                  <a:gd name="T56" fmla="*/ 923 w 2296"/>
                  <a:gd name="T57" fmla="*/ 968 h 1469"/>
                  <a:gd name="T58" fmla="*/ 521 w 2296"/>
                  <a:gd name="T59" fmla="*/ 1028 h 1469"/>
                  <a:gd name="T60" fmla="*/ 353 w 2296"/>
                  <a:gd name="T61" fmla="*/ 1066 h 1469"/>
                  <a:gd name="T62" fmla="*/ 206 w 2296"/>
                  <a:gd name="T63" fmla="*/ 1104 h 1469"/>
                  <a:gd name="T64" fmla="*/ 92 w 2296"/>
                  <a:gd name="T65" fmla="*/ 1148 h 1469"/>
                  <a:gd name="T66" fmla="*/ 22 w 2296"/>
                  <a:gd name="T67" fmla="*/ 1202 h 1469"/>
                  <a:gd name="T68" fmla="*/ 0 w 2296"/>
                  <a:gd name="T69" fmla="*/ 1262 h 1469"/>
                  <a:gd name="T70" fmla="*/ 27 w 2296"/>
                  <a:gd name="T71" fmla="*/ 1327 h 1469"/>
                  <a:gd name="T72" fmla="*/ 98 w 2296"/>
                  <a:gd name="T73" fmla="*/ 1382 h 1469"/>
                  <a:gd name="T74" fmla="*/ 196 w 2296"/>
                  <a:gd name="T75" fmla="*/ 1425 h 1469"/>
                  <a:gd name="T76" fmla="*/ 326 w 2296"/>
                  <a:gd name="T77" fmla="*/ 1469 h 1469"/>
                  <a:gd name="T78" fmla="*/ 217 w 2296"/>
                  <a:gd name="T79" fmla="*/ 1414 h 1469"/>
                  <a:gd name="T80" fmla="*/ 147 w 2296"/>
                  <a:gd name="T81" fmla="*/ 1360 h 1469"/>
                  <a:gd name="T82" fmla="*/ 120 w 2296"/>
                  <a:gd name="T83" fmla="*/ 1306 h 1469"/>
                  <a:gd name="T84" fmla="*/ 141 w 2296"/>
                  <a:gd name="T85" fmla="*/ 1257 h 1469"/>
                  <a:gd name="T86" fmla="*/ 212 w 2296"/>
                  <a:gd name="T87" fmla="*/ 1208 h 1469"/>
                  <a:gd name="T88" fmla="*/ 342 w 2296"/>
                  <a:gd name="T89" fmla="*/ 1164 h 1469"/>
                  <a:gd name="T90" fmla="*/ 527 w 2296"/>
                  <a:gd name="T91" fmla="*/ 1121 h 1469"/>
                  <a:gd name="T92" fmla="*/ 771 w 2296"/>
                  <a:gd name="T93" fmla="*/ 1088 h 1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296" h="1469">
                    <a:moveTo>
                      <a:pt x="771" y="1088"/>
                    </a:moveTo>
                    <a:lnTo>
                      <a:pt x="982" y="1061"/>
                    </a:lnTo>
                    <a:lnTo>
                      <a:pt x="1178" y="1034"/>
                    </a:lnTo>
                    <a:lnTo>
                      <a:pt x="1357" y="1012"/>
                    </a:lnTo>
                    <a:lnTo>
                      <a:pt x="1520" y="985"/>
                    </a:lnTo>
                    <a:lnTo>
                      <a:pt x="1666" y="957"/>
                    </a:lnTo>
                    <a:lnTo>
                      <a:pt x="1796" y="930"/>
                    </a:lnTo>
                    <a:lnTo>
                      <a:pt x="1916" y="897"/>
                    </a:lnTo>
                    <a:lnTo>
                      <a:pt x="2013" y="870"/>
                    </a:lnTo>
                    <a:lnTo>
                      <a:pt x="2100" y="832"/>
                    </a:lnTo>
                    <a:lnTo>
                      <a:pt x="2171" y="800"/>
                    </a:lnTo>
                    <a:lnTo>
                      <a:pt x="2220" y="756"/>
                    </a:lnTo>
                    <a:lnTo>
                      <a:pt x="2263" y="712"/>
                    </a:lnTo>
                    <a:lnTo>
                      <a:pt x="2285" y="669"/>
                    </a:lnTo>
                    <a:lnTo>
                      <a:pt x="2296" y="614"/>
                    </a:lnTo>
                    <a:lnTo>
                      <a:pt x="2290" y="560"/>
                    </a:lnTo>
                    <a:lnTo>
                      <a:pt x="2269" y="500"/>
                    </a:lnTo>
                    <a:lnTo>
                      <a:pt x="2241" y="457"/>
                    </a:lnTo>
                    <a:lnTo>
                      <a:pt x="2198" y="408"/>
                    </a:lnTo>
                    <a:lnTo>
                      <a:pt x="2144" y="364"/>
                    </a:lnTo>
                    <a:lnTo>
                      <a:pt x="2079" y="321"/>
                    </a:lnTo>
                    <a:lnTo>
                      <a:pt x="2008" y="277"/>
                    </a:lnTo>
                    <a:lnTo>
                      <a:pt x="1927" y="234"/>
                    </a:lnTo>
                    <a:lnTo>
                      <a:pt x="1769" y="157"/>
                    </a:lnTo>
                    <a:lnTo>
                      <a:pt x="1688" y="125"/>
                    </a:lnTo>
                    <a:lnTo>
                      <a:pt x="1612" y="92"/>
                    </a:lnTo>
                    <a:lnTo>
                      <a:pt x="1536" y="65"/>
                    </a:lnTo>
                    <a:lnTo>
                      <a:pt x="1476" y="43"/>
                    </a:lnTo>
                    <a:lnTo>
                      <a:pt x="1422" y="27"/>
                    </a:lnTo>
                    <a:lnTo>
                      <a:pt x="1384" y="10"/>
                    </a:lnTo>
                    <a:lnTo>
                      <a:pt x="1357" y="5"/>
                    </a:lnTo>
                    <a:lnTo>
                      <a:pt x="1346" y="0"/>
                    </a:lnTo>
                    <a:lnTo>
                      <a:pt x="1498" y="54"/>
                    </a:lnTo>
                    <a:lnTo>
                      <a:pt x="1655" y="119"/>
                    </a:lnTo>
                    <a:lnTo>
                      <a:pt x="1807" y="185"/>
                    </a:lnTo>
                    <a:lnTo>
                      <a:pt x="1948" y="255"/>
                    </a:lnTo>
                    <a:lnTo>
                      <a:pt x="2013" y="288"/>
                    </a:lnTo>
                    <a:lnTo>
                      <a:pt x="2068" y="326"/>
                    </a:lnTo>
                    <a:lnTo>
                      <a:pt x="2122" y="364"/>
                    </a:lnTo>
                    <a:lnTo>
                      <a:pt x="2171" y="402"/>
                    </a:lnTo>
                    <a:lnTo>
                      <a:pt x="2209" y="440"/>
                    </a:lnTo>
                    <a:lnTo>
                      <a:pt x="2236" y="478"/>
                    </a:lnTo>
                    <a:lnTo>
                      <a:pt x="2252" y="522"/>
                    </a:lnTo>
                    <a:lnTo>
                      <a:pt x="2263" y="560"/>
                    </a:lnTo>
                    <a:lnTo>
                      <a:pt x="2258" y="598"/>
                    </a:lnTo>
                    <a:lnTo>
                      <a:pt x="2241" y="636"/>
                    </a:lnTo>
                    <a:lnTo>
                      <a:pt x="2214" y="669"/>
                    </a:lnTo>
                    <a:lnTo>
                      <a:pt x="2171" y="702"/>
                    </a:lnTo>
                    <a:lnTo>
                      <a:pt x="2122" y="729"/>
                    </a:lnTo>
                    <a:lnTo>
                      <a:pt x="2062" y="756"/>
                    </a:lnTo>
                    <a:lnTo>
                      <a:pt x="1997" y="778"/>
                    </a:lnTo>
                    <a:lnTo>
                      <a:pt x="1921" y="800"/>
                    </a:lnTo>
                    <a:lnTo>
                      <a:pt x="1834" y="821"/>
                    </a:lnTo>
                    <a:lnTo>
                      <a:pt x="1748" y="843"/>
                    </a:lnTo>
                    <a:lnTo>
                      <a:pt x="1552" y="876"/>
                    </a:lnTo>
                    <a:lnTo>
                      <a:pt x="1351" y="908"/>
                    </a:lnTo>
                    <a:lnTo>
                      <a:pt x="1134" y="941"/>
                    </a:lnTo>
                    <a:lnTo>
                      <a:pt x="923" y="968"/>
                    </a:lnTo>
                    <a:lnTo>
                      <a:pt x="716" y="995"/>
                    </a:lnTo>
                    <a:lnTo>
                      <a:pt x="521" y="1028"/>
                    </a:lnTo>
                    <a:lnTo>
                      <a:pt x="434" y="1044"/>
                    </a:lnTo>
                    <a:lnTo>
                      <a:pt x="353" y="1066"/>
                    </a:lnTo>
                    <a:lnTo>
                      <a:pt x="277" y="1082"/>
                    </a:lnTo>
                    <a:lnTo>
                      <a:pt x="206" y="1104"/>
                    </a:lnTo>
                    <a:lnTo>
                      <a:pt x="147" y="1126"/>
                    </a:lnTo>
                    <a:lnTo>
                      <a:pt x="92" y="1148"/>
                    </a:lnTo>
                    <a:lnTo>
                      <a:pt x="54" y="1175"/>
                    </a:lnTo>
                    <a:lnTo>
                      <a:pt x="22" y="1202"/>
                    </a:lnTo>
                    <a:lnTo>
                      <a:pt x="6" y="1229"/>
                    </a:lnTo>
                    <a:lnTo>
                      <a:pt x="0" y="1262"/>
                    </a:lnTo>
                    <a:lnTo>
                      <a:pt x="11" y="1295"/>
                    </a:lnTo>
                    <a:lnTo>
                      <a:pt x="27" y="1327"/>
                    </a:lnTo>
                    <a:lnTo>
                      <a:pt x="54" y="1355"/>
                    </a:lnTo>
                    <a:lnTo>
                      <a:pt x="98" y="1382"/>
                    </a:lnTo>
                    <a:lnTo>
                      <a:pt x="141" y="1404"/>
                    </a:lnTo>
                    <a:lnTo>
                      <a:pt x="196" y="1425"/>
                    </a:lnTo>
                    <a:lnTo>
                      <a:pt x="261" y="1447"/>
                    </a:lnTo>
                    <a:lnTo>
                      <a:pt x="326" y="1469"/>
                    </a:lnTo>
                    <a:lnTo>
                      <a:pt x="266" y="1442"/>
                    </a:lnTo>
                    <a:lnTo>
                      <a:pt x="217" y="1414"/>
                    </a:lnTo>
                    <a:lnTo>
                      <a:pt x="174" y="1387"/>
                    </a:lnTo>
                    <a:lnTo>
                      <a:pt x="147" y="1360"/>
                    </a:lnTo>
                    <a:lnTo>
                      <a:pt x="125" y="1333"/>
                    </a:lnTo>
                    <a:lnTo>
                      <a:pt x="120" y="1306"/>
                    </a:lnTo>
                    <a:lnTo>
                      <a:pt x="125" y="1278"/>
                    </a:lnTo>
                    <a:lnTo>
                      <a:pt x="141" y="1257"/>
                    </a:lnTo>
                    <a:lnTo>
                      <a:pt x="174" y="1229"/>
                    </a:lnTo>
                    <a:lnTo>
                      <a:pt x="212" y="1208"/>
                    </a:lnTo>
                    <a:lnTo>
                      <a:pt x="272" y="1186"/>
                    </a:lnTo>
                    <a:lnTo>
                      <a:pt x="342" y="1164"/>
                    </a:lnTo>
                    <a:lnTo>
                      <a:pt x="423" y="1142"/>
                    </a:lnTo>
                    <a:lnTo>
                      <a:pt x="527" y="1121"/>
                    </a:lnTo>
                    <a:lnTo>
                      <a:pt x="641" y="1104"/>
                    </a:lnTo>
                    <a:lnTo>
                      <a:pt x="771" y="1088"/>
                    </a:lnTo>
                    <a:lnTo>
                      <a:pt x="771" y="108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90980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</p:grpSp>
      </p:grpSp>
      <p:sp>
        <p:nvSpPr>
          <p:cNvPr id="410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36726"/>
            <a:ext cx="10363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59D0CE27-D459-4CD0-B3E2-F42E21E984C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9D034FAF-7548-4ABB-A9D7-1BD15E2F04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51575"/>
            <a:ext cx="38608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ABD47A89-7D81-481E-95F0-7617A4F262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54750"/>
            <a:ext cx="28448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B1A371C1-1167-4E91-9CB5-85C4A54051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333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1F5CB2FF-8A99-4733-BE3F-449EAA543F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3670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2B93D74C-4C6D-444C-AE6A-5E2A8EE598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767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3F7FECD8-FB1E-4921-9326-6007A8E80E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416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79D4F6F9-E2F5-4A21-AD27-7A09E3E29C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799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CD50619B-3BC0-406B-9185-2E199B94AC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868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1B090F76-9C04-4AE0-9D10-B0423AC70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5614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0DDC609-B50E-451D-A522-BA2A9CF495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8526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6813CBF1-4D9E-4D4E-BD57-435D5B1F3F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3896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E1604C8-81D4-4537-9FBC-AA4E5F539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8922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245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245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0B98AEA-5290-4F55-8B39-3C39974B31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498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897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4BCD5A0F-5C36-4059-8DEA-0271AE3DEA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607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84DAF0B0-E4C5-435B-9191-382C23CE49C0}"/>
              </a:ext>
            </a:extLst>
          </p:cNvPr>
          <p:cNvGrpSpPr>
            <a:grpSpLocks/>
          </p:cNvGrpSpPr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sp>
          <p:nvSpPr>
            <p:cNvPr id="1032" name="Freeform 3">
              <a:extLst>
                <a:ext uri="{FF2B5EF4-FFF2-40B4-BE49-F238E27FC236}">
                  <a16:creationId xmlns:a16="http://schemas.microsoft.com/office/drawing/2014/main" id="{98C37E84-66AE-4686-AF68-535C09E889E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61 h 1906"/>
                <a:gd name="T4" fmla="*/ 5978 w 5740"/>
                <a:gd name="T5" fmla="*/ 761 h 1906"/>
                <a:gd name="T6" fmla="*/ 597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grpSp>
          <p:nvGrpSpPr>
            <p:cNvPr id="1033" name="Group 4">
              <a:extLst>
                <a:ext uri="{FF2B5EF4-FFF2-40B4-BE49-F238E27FC236}">
                  <a16:creationId xmlns:a16="http://schemas.microsoft.com/office/drawing/2014/main" id="{9D31F355-8DBF-477C-A574-9FA92A493A2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1409"/>
              <a:ext cx="4027" cy="2906"/>
              <a:chOff x="1728" y="1409"/>
              <a:chExt cx="4027" cy="2906"/>
            </a:xfrm>
          </p:grpSpPr>
          <p:sp>
            <p:nvSpPr>
              <p:cNvPr id="3077" name="Freeform 5">
                <a:extLst>
                  <a:ext uri="{FF2B5EF4-FFF2-40B4-BE49-F238E27FC236}">
                    <a16:creationId xmlns:a16="http://schemas.microsoft.com/office/drawing/2014/main" id="{BD753429-1B0F-4F7D-9ADD-73B76DD314F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  <p:sp>
            <p:nvSpPr>
              <p:cNvPr id="3078" name="Freeform 6">
                <a:extLst>
                  <a:ext uri="{FF2B5EF4-FFF2-40B4-BE49-F238E27FC236}">
                    <a16:creationId xmlns:a16="http://schemas.microsoft.com/office/drawing/2014/main" id="{E8D9C637-6724-46D8-82DA-2146348EA00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  <p:sp>
            <p:nvSpPr>
              <p:cNvPr id="3079" name="Freeform 7">
                <a:extLst>
                  <a:ext uri="{FF2B5EF4-FFF2-40B4-BE49-F238E27FC236}">
                    <a16:creationId xmlns:a16="http://schemas.microsoft.com/office/drawing/2014/main" id="{D776C1EF-AED0-4B49-9573-3F4927BE4F5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90980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  <p:sp>
            <p:nvSpPr>
              <p:cNvPr id="1037" name="Freeform 8">
                <a:extLst>
                  <a:ext uri="{FF2B5EF4-FFF2-40B4-BE49-F238E27FC236}">
                    <a16:creationId xmlns:a16="http://schemas.microsoft.com/office/drawing/2014/main" id="{1B8F9DD3-8FF4-4A1C-B7B6-9C6D0178F89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3081" name="Freeform 9">
                <a:extLst>
                  <a:ext uri="{FF2B5EF4-FFF2-40B4-BE49-F238E27FC236}">
                    <a16:creationId xmlns:a16="http://schemas.microsoft.com/office/drawing/2014/main" id="{2CA59EE3-1BF7-4A21-B35A-89803ECCAFE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90980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  <p:sp>
            <p:nvSpPr>
              <p:cNvPr id="3082" name="Freeform 10">
                <a:extLst>
                  <a:ext uri="{FF2B5EF4-FFF2-40B4-BE49-F238E27FC236}">
                    <a16:creationId xmlns:a16="http://schemas.microsoft.com/office/drawing/2014/main" id="{B232CA7B-F5BB-44AF-9FD0-C42EBE33B46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231" y="1409"/>
                <a:ext cx="2296" cy="1469"/>
              </a:xfrm>
              <a:custGeom>
                <a:avLst/>
                <a:gdLst>
                  <a:gd name="T0" fmla="*/ 982 w 2296"/>
                  <a:gd name="T1" fmla="*/ 1061 h 1469"/>
                  <a:gd name="T2" fmla="*/ 1357 w 2296"/>
                  <a:gd name="T3" fmla="*/ 1012 h 1469"/>
                  <a:gd name="T4" fmla="*/ 1666 w 2296"/>
                  <a:gd name="T5" fmla="*/ 957 h 1469"/>
                  <a:gd name="T6" fmla="*/ 1916 w 2296"/>
                  <a:gd name="T7" fmla="*/ 897 h 1469"/>
                  <a:gd name="T8" fmla="*/ 2100 w 2296"/>
                  <a:gd name="T9" fmla="*/ 832 h 1469"/>
                  <a:gd name="T10" fmla="*/ 2220 w 2296"/>
                  <a:gd name="T11" fmla="*/ 756 h 1469"/>
                  <a:gd name="T12" fmla="*/ 2285 w 2296"/>
                  <a:gd name="T13" fmla="*/ 669 h 1469"/>
                  <a:gd name="T14" fmla="*/ 2290 w 2296"/>
                  <a:gd name="T15" fmla="*/ 560 h 1469"/>
                  <a:gd name="T16" fmla="*/ 2241 w 2296"/>
                  <a:gd name="T17" fmla="*/ 457 h 1469"/>
                  <a:gd name="T18" fmla="*/ 2144 w 2296"/>
                  <a:gd name="T19" fmla="*/ 364 h 1469"/>
                  <a:gd name="T20" fmla="*/ 2008 w 2296"/>
                  <a:gd name="T21" fmla="*/ 277 h 1469"/>
                  <a:gd name="T22" fmla="*/ 1769 w 2296"/>
                  <a:gd name="T23" fmla="*/ 157 h 1469"/>
                  <a:gd name="T24" fmla="*/ 1612 w 2296"/>
                  <a:gd name="T25" fmla="*/ 92 h 1469"/>
                  <a:gd name="T26" fmla="*/ 1476 w 2296"/>
                  <a:gd name="T27" fmla="*/ 43 h 1469"/>
                  <a:gd name="T28" fmla="*/ 1384 w 2296"/>
                  <a:gd name="T29" fmla="*/ 10 h 1469"/>
                  <a:gd name="T30" fmla="*/ 1346 w 2296"/>
                  <a:gd name="T31" fmla="*/ 0 h 1469"/>
                  <a:gd name="T32" fmla="*/ 1655 w 2296"/>
                  <a:gd name="T33" fmla="*/ 119 h 1469"/>
                  <a:gd name="T34" fmla="*/ 1948 w 2296"/>
                  <a:gd name="T35" fmla="*/ 255 h 1469"/>
                  <a:gd name="T36" fmla="*/ 2068 w 2296"/>
                  <a:gd name="T37" fmla="*/ 326 h 1469"/>
                  <a:gd name="T38" fmla="*/ 2171 w 2296"/>
                  <a:gd name="T39" fmla="*/ 402 h 1469"/>
                  <a:gd name="T40" fmla="*/ 2236 w 2296"/>
                  <a:gd name="T41" fmla="*/ 478 h 1469"/>
                  <a:gd name="T42" fmla="*/ 2263 w 2296"/>
                  <a:gd name="T43" fmla="*/ 560 h 1469"/>
                  <a:gd name="T44" fmla="*/ 2241 w 2296"/>
                  <a:gd name="T45" fmla="*/ 636 h 1469"/>
                  <a:gd name="T46" fmla="*/ 2171 w 2296"/>
                  <a:gd name="T47" fmla="*/ 702 h 1469"/>
                  <a:gd name="T48" fmla="*/ 2062 w 2296"/>
                  <a:gd name="T49" fmla="*/ 756 h 1469"/>
                  <a:gd name="T50" fmla="*/ 1921 w 2296"/>
                  <a:gd name="T51" fmla="*/ 800 h 1469"/>
                  <a:gd name="T52" fmla="*/ 1748 w 2296"/>
                  <a:gd name="T53" fmla="*/ 843 h 1469"/>
                  <a:gd name="T54" fmla="*/ 1351 w 2296"/>
                  <a:gd name="T55" fmla="*/ 908 h 1469"/>
                  <a:gd name="T56" fmla="*/ 923 w 2296"/>
                  <a:gd name="T57" fmla="*/ 968 h 1469"/>
                  <a:gd name="T58" fmla="*/ 521 w 2296"/>
                  <a:gd name="T59" fmla="*/ 1028 h 1469"/>
                  <a:gd name="T60" fmla="*/ 353 w 2296"/>
                  <a:gd name="T61" fmla="*/ 1066 h 1469"/>
                  <a:gd name="T62" fmla="*/ 206 w 2296"/>
                  <a:gd name="T63" fmla="*/ 1104 h 1469"/>
                  <a:gd name="T64" fmla="*/ 92 w 2296"/>
                  <a:gd name="T65" fmla="*/ 1148 h 1469"/>
                  <a:gd name="T66" fmla="*/ 22 w 2296"/>
                  <a:gd name="T67" fmla="*/ 1202 h 1469"/>
                  <a:gd name="T68" fmla="*/ 0 w 2296"/>
                  <a:gd name="T69" fmla="*/ 1262 h 1469"/>
                  <a:gd name="T70" fmla="*/ 27 w 2296"/>
                  <a:gd name="T71" fmla="*/ 1327 h 1469"/>
                  <a:gd name="T72" fmla="*/ 98 w 2296"/>
                  <a:gd name="T73" fmla="*/ 1382 h 1469"/>
                  <a:gd name="T74" fmla="*/ 196 w 2296"/>
                  <a:gd name="T75" fmla="*/ 1425 h 1469"/>
                  <a:gd name="T76" fmla="*/ 326 w 2296"/>
                  <a:gd name="T77" fmla="*/ 1469 h 1469"/>
                  <a:gd name="T78" fmla="*/ 217 w 2296"/>
                  <a:gd name="T79" fmla="*/ 1414 h 1469"/>
                  <a:gd name="T80" fmla="*/ 147 w 2296"/>
                  <a:gd name="T81" fmla="*/ 1360 h 1469"/>
                  <a:gd name="T82" fmla="*/ 120 w 2296"/>
                  <a:gd name="T83" fmla="*/ 1306 h 1469"/>
                  <a:gd name="T84" fmla="*/ 141 w 2296"/>
                  <a:gd name="T85" fmla="*/ 1257 h 1469"/>
                  <a:gd name="T86" fmla="*/ 212 w 2296"/>
                  <a:gd name="T87" fmla="*/ 1208 h 1469"/>
                  <a:gd name="T88" fmla="*/ 342 w 2296"/>
                  <a:gd name="T89" fmla="*/ 1164 h 1469"/>
                  <a:gd name="T90" fmla="*/ 527 w 2296"/>
                  <a:gd name="T91" fmla="*/ 1121 h 1469"/>
                  <a:gd name="T92" fmla="*/ 771 w 2296"/>
                  <a:gd name="T93" fmla="*/ 1088 h 1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296" h="1469">
                    <a:moveTo>
                      <a:pt x="771" y="1088"/>
                    </a:moveTo>
                    <a:lnTo>
                      <a:pt x="982" y="1061"/>
                    </a:lnTo>
                    <a:lnTo>
                      <a:pt x="1178" y="1034"/>
                    </a:lnTo>
                    <a:lnTo>
                      <a:pt x="1357" y="1012"/>
                    </a:lnTo>
                    <a:lnTo>
                      <a:pt x="1520" y="985"/>
                    </a:lnTo>
                    <a:lnTo>
                      <a:pt x="1666" y="957"/>
                    </a:lnTo>
                    <a:lnTo>
                      <a:pt x="1796" y="930"/>
                    </a:lnTo>
                    <a:lnTo>
                      <a:pt x="1916" y="897"/>
                    </a:lnTo>
                    <a:lnTo>
                      <a:pt x="2013" y="870"/>
                    </a:lnTo>
                    <a:lnTo>
                      <a:pt x="2100" y="832"/>
                    </a:lnTo>
                    <a:lnTo>
                      <a:pt x="2171" y="800"/>
                    </a:lnTo>
                    <a:lnTo>
                      <a:pt x="2220" y="756"/>
                    </a:lnTo>
                    <a:lnTo>
                      <a:pt x="2263" y="712"/>
                    </a:lnTo>
                    <a:lnTo>
                      <a:pt x="2285" y="669"/>
                    </a:lnTo>
                    <a:lnTo>
                      <a:pt x="2296" y="614"/>
                    </a:lnTo>
                    <a:lnTo>
                      <a:pt x="2290" y="560"/>
                    </a:lnTo>
                    <a:lnTo>
                      <a:pt x="2269" y="500"/>
                    </a:lnTo>
                    <a:lnTo>
                      <a:pt x="2241" y="457"/>
                    </a:lnTo>
                    <a:lnTo>
                      <a:pt x="2198" y="408"/>
                    </a:lnTo>
                    <a:lnTo>
                      <a:pt x="2144" y="364"/>
                    </a:lnTo>
                    <a:lnTo>
                      <a:pt x="2079" y="321"/>
                    </a:lnTo>
                    <a:lnTo>
                      <a:pt x="2008" y="277"/>
                    </a:lnTo>
                    <a:lnTo>
                      <a:pt x="1927" y="234"/>
                    </a:lnTo>
                    <a:lnTo>
                      <a:pt x="1769" y="157"/>
                    </a:lnTo>
                    <a:lnTo>
                      <a:pt x="1688" y="125"/>
                    </a:lnTo>
                    <a:lnTo>
                      <a:pt x="1612" y="92"/>
                    </a:lnTo>
                    <a:lnTo>
                      <a:pt x="1536" y="65"/>
                    </a:lnTo>
                    <a:lnTo>
                      <a:pt x="1476" y="43"/>
                    </a:lnTo>
                    <a:lnTo>
                      <a:pt x="1422" y="27"/>
                    </a:lnTo>
                    <a:lnTo>
                      <a:pt x="1384" y="10"/>
                    </a:lnTo>
                    <a:lnTo>
                      <a:pt x="1357" y="5"/>
                    </a:lnTo>
                    <a:lnTo>
                      <a:pt x="1346" y="0"/>
                    </a:lnTo>
                    <a:lnTo>
                      <a:pt x="1498" y="54"/>
                    </a:lnTo>
                    <a:lnTo>
                      <a:pt x="1655" y="119"/>
                    </a:lnTo>
                    <a:lnTo>
                      <a:pt x="1807" y="185"/>
                    </a:lnTo>
                    <a:lnTo>
                      <a:pt x="1948" y="255"/>
                    </a:lnTo>
                    <a:lnTo>
                      <a:pt x="2013" y="288"/>
                    </a:lnTo>
                    <a:lnTo>
                      <a:pt x="2068" y="326"/>
                    </a:lnTo>
                    <a:lnTo>
                      <a:pt x="2122" y="364"/>
                    </a:lnTo>
                    <a:lnTo>
                      <a:pt x="2171" y="402"/>
                    </a:lnTo>
                    <a:lnTo>
                      <a:pt x="2209" y="440"/>
                    </a:lnTo>
                    <a:lnTo>
                      <a:pt x="2236" y="478"/>
                    </a:lnTo>
                    <a:lnTo>
                      <a:pt x="2252" y="522"/>
                    </a:lnTo>
                    <a:lnTo>
                      <a:pt x="2263" y="560"/>
                    </a:lnTo>
                    <a:lnTo>
                      <a:pt x="2258" y="598"/>
                    </a:lnTo>
                    <a:lnTo>
                      <a:pt x="2241" y="636"/>
                    </a:lnTo>
                    <a:lnTo>
                      <a:pt x="2214" y="669"/>
                    </a:lnTo>
                    <a:lnTo>
                      <a:pt x="2171" y="702"/>
                    </a:lnTo>
                    <a:lnTo>
                      <a:pt x="2122" y="729"/>
                    </a:lnTo>
                    <a:lnTo>
                      <a:pt x="2062" y="756"/>
                    </a:lnTo>
                    <a:lnTo>
                      <a:pt x="1997" y="778"/>
                    </a:lnTo>
                    <a:lnTo>
                      <a:pt x="1921" y="800"/>
                    </a:lnTo>
                    <a:lnTo>
                      <a:pt x="1834" y="821"/>
                    </a:lnTo>
                    <a:lnTo>
                      <a:pt x="1748" y="843"/>
                    </a:lnTo>
                    <a:lnTo>
                      <a:pt x="1552" y="876"/>
                    </a:lnTo>
                    <a:lnTo>
                      <a:pt x="1351" y="908"/>
                    </a:lnTo>
                    <a:lnTo>
                      <a:pt x="1134" y="941"/>
                    </a:lnTo>
                    <a:lnTo>
                      <a:pt x="923" y="968"/>
                    </a:lnTo>
                    <a:lnTo>
                      <a:pt x="716" y="995"/>
                    </a:lnTo>
                    <a:lnTo>
                      <a:pt x="521" y="1028"/>
                    </a:lnTo>
                    <a:lnTo>
                      <a:pt x="434" y="1044"/>
                    </a:lnTo>
                    <a:lnTo>
                      <a:pt x="353" y="1066"/>
                    </a:lnTo>
                    <a:lnTo>
                      <a:pt x="277" y="1082"/>
                    </a:lnTo>
                    <a:lnTo>
                      <a:pt x="206" y="1104"/>
                    </a:lnTo>
                    <a:lnTo>
                      <a:pt x="147" y="1126"/>
                    </a:lnTo>
                    <a:lnTo>
                      <a:pt x="92" y="1148"/>
                    </a:lnTo>
                    <a:lnTo>
                      <a:pt x="54" y="1175"/>
                    </a:lnTo>
                    <a:lnTo>
                      <a:pt x="22" y="1202"/>
                    </a:lnTo>
                    <a:lnTo>
                      <a:pt x="6" y="1229"/>
                    </a:lnTo>
                    <a:lnTo>
                      <a:pt x="0" y="1262"/>
                    </a:lnTo>
                    <a:lnTo>
                      <a:pt x="11" y="1295"/>
                    </a:lnTo>
                    <a:lnTo>
                      <a:pt x="27" y="1327"/>
                    </a:lnTo>
                    <a:lnTo>
                      <a:pt x="54" y="1355"/>
                    </a:lnTo>
                    <a:lnTo>
                      <a:pt x="98" y="1382"/>
                    </a:lnTo>
                    <a:lnTo>
                      <a:pt x="141" y="1404"/>
                    </a:lnTo>
                    <a:lnTo>
                      <a:pt x="196" y="1425"/>
                    </a:lnTo>
                    <a:lnTo>
                      <a:pt x="261" y="1447"/>
                    </a:lnTo>
                    <a:lnTo>
                      <a:pt x="326" y="1469"/>
                    </a:lnTo>
                    <a:lnTo>
                      <a:pt x="266" y="1442"/>
                    </a:lnTo>
                    <a:lnTo>
                      <a:pt x="217" y="1414"/>
                    </a:lnTo>
                    <a:lnTo>
                      <a:pt x="174" y="1387"/>
                    </a:lnTo>
                    <a:lnTo>
                      <a:pt x="147" y="1360"/>
                    </a:lnTo>
                    <a:lnTo>
                      <a:pt x="125" y="1333"/>
                    </a:lnTo>
                    <a:lnTo>
                      <a:pt x="120" y="1306"/>
                    </a:lnTo>
                    <a:lnTo>
                      <a:pt x="125" y="1278"/>
                    </a:lnTo>
                    <a:lnTo>
                      <a:pt x="141" y="1257"/>
                    </a:lnTo>
                    <a:lnTo>
                      <a:pt x="174" y="1229"/>
                    </a:lnTo>
                    <a:lnTo>
                      <a:pt x="212" y="1208"/>
                    </a:lnTo>
                    <a:lnTo>
                      <a:pt x="272" y="1186"/>
                    </a:lnTo>
                    <a:lnTo>
                      <a:pt x="342" y="1164"/>
                    </a:lnTo>
                    <a:lnTo>
                      <a:pt x="423" y="1142"/>
                    </a:lnTo>
                    <a:lnTo>
                      <a:pt x="527" y="1121"/>
                    </a:lnTo>
                    <a:lnTo>
                      <a:pt x="641" y="1104"/>
                    </a:lnTo>
                    <a:lnTo>
                      <a:pt x="771" y="1088"/>
                    </a:lnTo>
                    <a:lnTo>
                      <a:pt x="771" y="108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90980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</p:grpSp>
      </p:grpSp>
      <p:sp>
        <p:nvSpPr>
          <p:cNvPr id="3083" name="Rectangle 11">
            <a:extLst>
              <a:ext uri="{FF2B5EF4-FFF2-40B4-BE49-F238E27FC236}">
                <a16:creationId xmlns:a16="http://schemas.microsoft.com/office/drawing/2014/main" id="{22D229B1-8458-4101-BE36-8824C6A9C8D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84" name="Rectangle 12">
            <a:extLst>
              <a:ext uri="{FF2B5EF4-FFF2-40B4-BE49-F238E27FC236}">
                <a16:creationId xmlns:a16="http://schemas.microsoft.com/office/drawing/2014/main" id="{08F4E77E-4C6B-40DF-8A60-8623EF494AA8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85" name="Rectangle 13">
            <a:extLst>
              <a:ext uri="{FF2B5EF4-FFF2-40B4-BE49-F238E27FC236}">
                <a16:creationId xmlns:a16="http://schemas.microsoft.com/office/drawing/2014/main" id="{30E6614E-06DF-4ED6-8DA1-0CA1DAA8665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470400" y="624840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pic>
        <p:nvPicPr>
          <p:cNvPr id="1030" name="Picture 14" descr="myisu_logo12.gif                                               000270A7 MacAttack                      B746699A:">
            <a:extLst>
              <a:ext uri="{FF2B5EF4-FFF2-40B4-BE49-F238E27FC236}">
                <a16:creationId xmlns:a16="http://schemas.microsoft.com/office/drawing/2014/main" id="{AF7F3F9A-1ABC-4723-8465-72BF793A4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6324601"/>
            <a:ext cx="2008717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5" descr="id_3.gif                                                       000270A7 MacAttack                      B746699A:">
            <a:extLst>
              <a:ext uri="{FF2B5EF4-FFF2-40B4-BE49-F238E27FC236}">
                <a16:creationId xmlns:a16="http://schemas.microsoft.com/office/drawing/2014/main" id="{6BE1F370-6EED-448E-AF99-164DAD537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0033CC"/>
              </a:clrFrom>
              <a:clrTo>
                <a:srgbClr val="0033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400" y="6324600"/>
            <a:ext cx="16002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30093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>
          <a:solidFill>
            <a:srgbClr val="FED71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95B67-BB5D-4F85-83F4-23B4FB0DA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72072"/>
            <a:ext cx="10972800" cy="586753"/>
          </a:xfrm>
        </p:spPr>
        <p:txBody>
          <a:bodyPr/>
          <a:lstStyle/>
          <a:p>
            <a:r>
              <a:rPr lang="en-US" sz="3600" dirty="0"/>
              <a:t>Definition of Small Disadvantage Businesses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344BE0-D2D3-4580-B116-AF970D84AF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64" t="13832" r="47626" b="20656"/>
          <a:stretch/>
        </p:blipFill>
        <p:spPr>
          <a:xfrm>
            <a:off x="2357981" y="871774"/>
            <a:ext cx="7476038" cy="5607031"/>
          </a:xfrm>
        </p:spPr>
      </p:pic>
    </p:spTree>
    <p:extLst>
      <p:ext uri="{BB962C8B-B14F-4D97-AF65-F5344CB8AC3E}">
        <p14:creationId xmlns:p14="http://schemas.microsoft.com/office/powerpoint/2010/main" val="4042177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B5151-1297-4E69-8EAA-369D0028F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95125"/>
            <a:ext cx="10972800" cy="374719"/>
          </a:xfrm>
        </p:spPr>
        <p:txBody>
          <a:bodyPr/>
          <a:lstStyle/>
          <a:p>
            <a:r>
              <a:rPr lang="en-US" sz="3600" dirty="0"/>
              <a:t>Evaluation Preference for SDBS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E6F9988-4562-494C-9B34-E4FEFFC1896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3692" t="14328" r="47333" b="19575"/>
          <a:stretch/>
        </p:blipFill>
        <p:spPr>
          <a:xfrm>
            <a:off x="195688" y="1441970"/>
            <a:ext cx="5798712" cy="4399966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57793E1-3A8A-48A1-9442-8633AE2FEE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3567" t="9513" r="47782" b="62832"/>
          <a:stretch/>
        </p:blipFill>
        <p:spPr>
          <a:xfrm>
            <a:off x="6046087" y="1212574"/>
            <a:ext cx="5950226" cy="1901687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20B158-1910-4305-A317-14B380B634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61" t="10029" r="47935" b="63872"/>
          <a:stretch/>
        </p:blipFill>
        <p:spPr>
          <a:xfrm>
            <a:off x="6046086" y="3114261"/>
            <a:ext cx="5950226" cy="178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99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6C749-A84F-4EFE-BB6D-FA1AD104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84187"/>
          </a:xfrm>
        </p:spPr>
        <p:txBody>
          <a:bodyPr/>
          <a:lstStyle/>
          <a:p>
            <a:r>
              <a:rPr lang="en-US" sz="3600" dirty="0"/>
              <a:t>8(a) Business Development Program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C362F0-A49F-42EB-8D29-9EC1FD71FA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54" t="13292" r="48131" b="57059"/>
          <a:stretch/>
        </p:blipFill>
        <p:spPr>
          <a:xfrm>
            <a:off x="743767" y="1375942"/>
            <a:ext cx="10838633" cy="3708792"/>
          </a:xfrm>
        </p:spPr>
      </p:pic>
    </p:spTree>
    <p:extLst>
      <p:ext uri="{BB962C8B-B14F-4D97-AF65-F5344CB8AC3E}">
        <p14:creationId xmlns:p14="http://schemas.microsoft.com/office/powerpoint/2010/main" val="497228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A1E91-4DC3-4600-8EA7-A0AEF5B3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5125"/>
            <a:ext cx="10972800" cy="361466"/>
          </a:xfrm>
        </p:spPr>
        <p:txBody>
          <a:bodyPr/>
          <a:lstStyle/>
          <a:p>
            <a:r>
              <a:rPr lang="en-US" sz="3600" dirty="0"/>
              <a:t>8(a) Qualifications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D38B60-EA20-4C84-95FE-F525E20968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58" t="12795" r="46124" b="24677"/>
          <a:stretch/>
        </p:blipFill>
        <p:spPr>
          <a:xfrm>
            <a:off x="2020756" y="729469"/>
            <a:ext cx="8150487" cy="5671820"/>
          </a:xfrm>
        </p:spPr>
      </p:pic>
    </p:spTree>
    <p:extLst>
      <p:ext uri="{BB962C8B-B14F-4D97-AF65-F5344CB8AC3E}">
        <p14:creationId xmlns:p14="http://schemas.microsoft.com/office/powerpoint/2010/main" val="1929877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EC756-F1DB-4495-A700-D28C2BE4F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08377"/>
            <a:ext cx="10972800" cy="374719"/>
          </a:xfrm>
        </p:spPr>
        <p:txBody>
          <a:bodyPr/>
          <a:lstStyle/>
          <a:p>
            <a:r>
              <a:rPr lang="en-US" sz="3600" dirty="0"/>
              <a:t>Eligibility Constraints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CD2A1B-6915-4DCB-BAF5-D23DE2DCEC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64" t="10198" r="47417" b="50089"/>
          <a:stretch/>
        </p:blipFill>
        <p:spPr>
          <a:xfrm>
            <a:off x="1055042" y="1171250"/>
            <a:ext cx="10374826" cy="4735289"/>
          </a:xfrm>
        </p:spPr>
      </p:pic>
    </p:spTree>
    <p:extLst>
      <p:ext uri="{BB962C8B-B14F-4D97-AF65-F5344CB8AC3E}">
        <p14:creationId xmlns:p14="http://schemas.microsoft.com/office/powerpoint/2010/main" val="2247562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73EA4-F4B7-464F-BCC9-D614A0662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  <a:t>Program Participation and Duration</a:t>
            </a:r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55BD3C4F-C2E6-40FE-88D2-C29E0AAC82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70" t="19133" r="47115" b="54446"/>
          <a:stretch/>
        </p:blipFill>
        <p:spPr>
          <a:xfrm>
            <a:off x="2649477" y="1319556"/>
            <a:ext cx="6442471" cy="1932749"/>
          </a:xfr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70C2386D-DF20-43DF-A560-58171BE0FE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7" t="45897" r="48130" b="16746"/>
          <a:stretch/>
        </p:blipFill>
        <p:spPr>
          <a:xfrm>
            <a:off x="2649477" y="3252305"/>
            <a:ext cx="6038381" cy="262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50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72624-1984-41E8-A7A5-8321360B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5368"/>
            <a:ext cx="10972800" cy="484187"/>
          </a:xfrm>
        </p:spPr>
        <p:txBody>
          <a:bodyPr/>
          <a:lstStyle/>
          <a:p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  <a:t>Program Participation and Duration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6D7A379-EEA4-433E-86D8-598A43A790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87" t="10251" r="46742" b="65032"/>
          <a:stretch/>
        </p:blipFill>
        <p:spPr>
          <a:xfrm>
            <a:off x="2429986" y="693568"/>
            <a:ext cx="6462768" cy="18080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ED85C8-4FB1-408A-B252-834E80DA1C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0" t="11575" r="47934" b="24932"/>
          <a:stretch/>
        </p:blipFill>
        <p:spPr>
          <a:xfrm>
            <a:off x="2429985" y="2501666"/>
            <a:ext cx="5864948" cy="427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817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023CC-48DB-4A86-AA75-B88DA26DD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4882"/>
            <a:ext cx="10972800" cy="348214"/>
          </a:xfrm>
        </p:spPr>
        <p:txBody>
          <a:bodyPr/>
          <a:lstStyle/>
          <a:p>
            <a:r>
              <a:rPr lang="en-US" sz="3600" dirty="0"/>
              <a:t>Reporting Requirements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01343F-FB7F-4473-85CE-BF56DFB143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50" t="17107" r="47209" b="43460"/>
          <a:stretch/>
        </p:blipFill>
        <p:spPr>
          <a:xfrm>
            <a:off x="1291368" y="1011854"/>
            <a:ext cx="9870070" cy="4471135"/>
          </a:xfrm>
        </p:spPr>
      </p:pic>
    </p:spTree>
    <p:extLst>
      <p:ext uri="{BB962C8B-B14F-4D97-AF65-F5344CB8AC3E}">
        <p14:creationId xmlns:p14="http://schemas.microsoft.com/office/powerpoint/2010/main" val="102790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FC601-844D-426A-B296-2B690433E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5369"/>
            <a:ext cx="10972800" cy="484187"/>
          </a:xfrm>
        </p:spPr>
        <p:txBody>
          <a:bodyPr/>
          <a:lstStyle/>
          <a:p>
            <a:r>
              <a:rPr lang="en-US" sz="3600" dirty="0"/>
              <a:t>How to Apply for 8(a) Status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442E15-1BFC-4182-AE87-C4F32D680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21" t="25411" r="47690" b="28476"/>
          <a:stretch/>
        </p:blipFill>
        <p:spPr>
          <a:xfrm>
            <a:off x="2625351" y="883178"/>
            <a:ext cx="7633862" cy="408164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CB6AE0-3DE2-433C-B856-05BECF87F8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96" t="9306" r="46087" b="81465"/>
          <a:stretch/>
        </p:blipFill>
        <p:spPr>
          <a:xfrm>
            <a:off x="2625351" y="4964820"/>
            <a:ext cx="7905909" cy="81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33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F74A4-4BBB-4808-8C17-CB69FCB37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8864"/>
            <a:ext cx="10972800" cy="484187"/>
          </a:xfrm>
        </p:spPr>
        <p:txBody>
          <a:bodyPr/>
          <a:lstStyle/>
          <a:p>
            <a:r>
              <a:rPr lang="en-US" sz="3600" dirty="0"/>
              <a:t>How do the SDB Program and 8(a) Program Differ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F33179-C093-4AC8-8F54-A4561413B7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96" t="22275" r="48467" b="49837"/>
          <a:stretch/>
        </p:blipFill>
        <p:spPr>
          <a:xfrm>
            <a:off x="1045877" y="1422466"/>
            <a:ext cx="10332079" cy="3386505"/>
          </a:xfrm>
        </p:spPr>
      </p:pic>
    </p:spTree>
    <p:extLst>
      <p:ext uri="{BB962C8B-B14F-4D97-AF65-F5344CB8AC3E}">
        <p14:creationId xmlns:p14="http://schemas.microsoft.com/office/powerpoint/2010/main" val="3827565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3016F-67F2-4D73-AE79-496BC3012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8864"/>
            <a:ext cx="10972800" cy="484187"/>
          </a:xfrm>
        </p:spPr>
        <p:txBody>
          <a:bodyPr/>
          <a:lstStyle/>
          <a:p>
            <a:r>
              <a:rPr lang="en-US" sz="3600" dirty="0"/>
              <a:t>Women Owned Small Businesses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0391C1-99F1-4BEF-825F-D33333323E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81" t="14195" r="46936" b="13869"/>
          <a:stretch/>
        </p:blipFill>
        <p:spPr>
          <a:xfrm>
            <a:off x="2168661" y="758429"/>
            <a:ext cx="7160869" cy="5841154"/>
          </a:xfrm>
        </p:spPr>
      </p:pic>
    </p:spTree>
    <p:extLst>
      <p:ext uri="{BB962C8B-B14F-4D97-AF65-F5344CB8AC3E}">
        <p14:creationId xmlns:p14="http://schemas.microsoft.com/office/powerpoint/2010/main" val="907921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025C4-3F29-4D74-8868-62EC33921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5369"/>
            <a:ext cx="10972800" cy="484187"/>
          </a:xfrm>
        </p:spPr>
        <p:txBody>
          <a:bodyPr/>
          <a:lstStyle/>
          <a:p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  <a:t>Women Owned Small Businesses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0545C0F-F791-4495-9C00-F7E84D8548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27" t="21537" r="47742" b="45936"/>
          <a:stretch/>
        </p:blipFill>
        <p:spPr>
          <a:xfrm>
            <a:off x="2483844" y="758223"/>
            <a:ext cx="7671010" cy="2855298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FAB306-3AF7-4F3D-B54F-51750F627F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03" t="9305" r="48045" b="53625"/>
          <a:stretch/>
        </p:blipFill>
        <p:spPr>
          <a:xfrm>
            <a:off x="2636699" y="3603906"/>
            <a:ext cx="7518155" cy="325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778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0D352-A777-4ABB-B071-0DE4D6F8D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61" y="187325"/>
            <a:ext cx="11754678" cy="571500"/>
          </a:xfrm>
        </p:spPr>
        <p:txBody>
          <a:bodyPr/>
          <a:lstStyle/>
          <a:p>
            <a:r>
              <a:rPr lang="en-US" sz="3600" dirty="0"/>
              <a:t>Service Disabled Veteran Owned Small Businesses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FAE536-DF25-4E4C-845A-35B3A1AEFA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29" t="14313" r="47306" b="12842"/>
          <a:stretch/>
        </p:blipFill>
        <p:spPr>
          <a:xfrm>
            <a:off x="2200877" y="915617"/>
            <a:ext cx="7007051" cy="5755058"/>
          </a:xfrm>
        </p:spPr>
      </p:pic>
    </p:spTree>
    <p:extLst>
      <p:ext uri="{BB962C8B-B14F-4D97-AF65-F5344CB8AC3E}">
        <p14:creationId xmlns:p14="http://schemas.microsoft.com/office/powerpoint/2010/main" val="2546226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BC702-14F5-49CF-BD0C-166F1545C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Labor Surplus Area Set-Asides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96AD29-32F5-4D04-A3DA-225D415F02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97" t="13918" r="48013" b="53386"/>
          <a:stretch/>
        </p:blipFill>
        <p:spPr>
          <a:xfrm>
            <a:off x="1239370" y="1628144"/>
            <a:ext cx="10136206" cy="3826845"/>
          </a:xfrm>
        </p:spPr>
      </p:pic>
    </p:spTree>
    <p:extLst>
      <p:ext uri="{BB962C8B-B14F-4D97-AF65-F5344CB8AC3E}">
        <p14:creationId xmlns:p14="http://schemas.microsoft.com/office/powerpoint/2010/main" val="792537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77894-196F-4939-8D77-2FBE594C0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0" y="274638"/>
            <a:ext cx="11396870" cy="719275"/>
          </a:xfrm>
        </p:spPr>
        <p:txBody>
          <a:bodyPr/>
          <a:lstStyle/>
          <a:p>
            <a:r>
              <a:rPr lang="en-US" sz="3600" dirty="0"/>
              <a:t>SBA HUBZone Empowerment Contracting Program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1FB087-AD22-4E8C-9649-887CAD6718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41" t="13760" r="46794" b="30691"/>
          <a:stretch/>
        </p:blipFill>
        <p:spPr>
          <a:xfrm>
            <a:off x="1991700" y="993913"/>
            <a:ext cx="8546999" cy="5363846"/>
          </a:xfrm>
        </p:spPr>
      </p:pic>
    </p:spTree>
    <p:extLst>
      <p:ext uri="{BB962C8B-B14F-4D97-AF65-F5344CB8AC3E}">
        <p14:creationId xmlns:p14="http://schemas.microsoft.com/office/powerpoint/2010/main" val="1269514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F5FCE-F2B2-44F7-A2CE-3D236D83C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469" y="464857"/>
            <a:ext cx="10972800" cy="484187"/>
          </a:xfrm>
        </p:spPr>
        <p:txBody>
          <a:bodyPr/>
          <a:lstStyle/>
          <a:p>
            <a:r>
              <a:rPr lang="en-US" sz="3600" dirty="0"/>
              <a:t>Qualifications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50100A-A9AA-4846-AA45-11B588648F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20" t="23479" r="47412" b="46178"/>
          <a:stretch/>
        </p:blipFill>
        <p:spPr>
          <a:xfrm>
            <a:off x="692345" y="1597788"/>
            <a:ext cx="10577049" cy="3662424"/>
          </a:xfrm>
        </p:spPr>
      </p:pic>
    </p:spTree>
    <p:extLst>
      <p:ext uri="{BB962C8B-B14F-4D97-AF65-F5344CB8AC3E}">
        <p14:creationId xmlns:p14="http://schemas.microsoft.com/office/powerpoint/2010/main" val="2047588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9025F-7244-49EE-9A4A-F212CEC90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84187"/>
          </a:xfrm>
        </p:spPr>
        <p:txBody>
          <a:bodyPr/>
          <a:lstStyle/>
          <a:p>
            <a:r>
              <a:rPr lang="en-US" sz="3600" dirty="0"/>
              <a:t>Program Benefits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6056EC-4C60-4FA9-A602-72A3B86B0E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61" t="20311" r="47273" b="70350"/>
          <a:stretch/>
        </p:blipFill>
        <p:spPr>
          <a:xfrm>
            <a:off x="2203116" y="1266830"/>
            <a:ext cx="7785768" cy="8198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DA54AD-54FF-4766-9A6A-6CB4DE1F0B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61" t="8482" r="46957" b="50000"/>
          <a:stretch/>
        </p:blipFill>
        <p:spPr>
          <a:xfrm>
            <a:off x="2216231" y="2086630"/>
            <a:ext cx="7772653" cy="36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06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F72CE-38F7-4CB6-8C35-640EBA682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84187"/>
          </a:xfrm>
        </p:spPr>
        <p:txBody>
          <a:bodyPr/>
          <a:lstStyle/>
          <a:p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  <a:t>Program Benefits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99161E-6D00-46C3-A2AE-69976F98E2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01" t="22755" r="47351" b="22162"/>
          <a:stretch/>
        </p:blipFill>
        <p:spPr>
          <a:xfrm>
            <a:off x="227732" y="1077446"/>
            <a:ext cx="6096650" cy="378766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BAA937-9E8B-4331-AEF0-C6803850D3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39" t="18342" r="49022" b="37772"/>
          <a:stretch/>
        </p:blipFill>
        <p:spPr>
          <a:xfrm>
            <a:off x="6324382" y="1077446"/>
            <a:ext cx="5698436" cy="30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82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D0922-3FDA-4B4B-AFFF-DD8D6D5B8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1872"/>
            <a:ext cx="10972800" cy="484187"/>
          </a:xfrm>
        </p:spPr>
        <p:txBody>
          <a:bodyPr/>
          <a:lstStyle/>
          <a:p>
            <a:r>
              <a:rPr lang="en-US" sz="3600" dirty="0"/>
              <a:t>Small Business Innovation Research Program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5734ED-53A0-48F3-8FB0-F9BD92BCBB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06" t="14194" r="47124" b="40689"/>
          <a:stretch/>
        </p:blipFill>
        <p:spPr>
          <a:xfrm>
            <a:off x="45581" y="1172495"/>
            <a:ext cx="6050419" cy="3102375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08BB2E-780F-4DC3-9607-E2E55B6AD5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52" t="23949" r="48031" b="47253"/>
          <a:stretch/>
        </p:blipFill>
        <p:spPr>
          <a:xfrm>
            <a:off x="6096000" y="1172495"/>
            <a:ext cx="5951771" cy="197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822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DE1F-B9A5-41A6-9AAD-04262CFE9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583" y="128864"/>
            <a:ext cx="10972800" cy="484187"/>
          </a:xfrm>
        </p:spPr>
        <p:txBody>
          <a:bodyPr/>
          <a:lstStyle/>
          <a:p>
            <a:r>
              <a:rPr lang="en-US" sz="3600" dirty="0"/>
              <a:t>Participating Agencies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97A4E9-B8BF-460D-9ECC-AB44579036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36" t="21564" r="46446" b="65036"/>
          <a:stretch/>
        </p:blipFill>
        <p:spPr>
          <a:xfrm>
            <a:off x="2422590" y="1378634"/>
            <a:ext cx="7469142" cy="112725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4184E2-510B-4CAB-A9FA-124EF1B986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61" t="8919" r="43587" b="47052"/>
          <a:stretch/>
        </p:blipFill>
        <p:spPr>
          <a:xfrm>
            <a:off x="2300268" y="2500144"/>
            <a:ext cx="7953039" cy="370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37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2168D-B274-41DF-ACDD-59E5FDB29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1872"/>
            <a:ext cx="10972800" cy="484187"/>
          </a:xfrm>
        </p:spPr>
        <p:txBody>
          <a:bodyPr/>
          <a:lstStyle/>
          <a:p>
            <a:r>
              <a:rPr lang="en-US" sz="3600" dirty="0"/>
              <a:t>SBIR Qualifications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11AC70-85CF-4F40-920E-7E553813C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13" t="22379" r="47769" b="40089"/>
          <a:stretch/>
        </p:blipFill>
        <p:spPr>
          <a:xfrm>
            <a:off x="1246894" y="1328700"/>
            <a:ext cx="9698211" cy="4200600"/>
          </a:xfrm>
        </p:spPr>
      </p:pic>
    </p:spTree>
    <p:extLst>
      <p:ext uri="{BB962C8B-B14F-4D97-AF65-F5344CB8AC3E}">
        <p14:creationId xmlns:p14="http://schemas.microsoft.com/office/powerpoint/2010/main" val="3425295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71CC6-7BF6-46DA-91AE-293240C69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1" y="142117"/>
            <a:ext cx="10972800" cy="484187"/>
          </a:xfrm>
        </p:spPr>
        <p:txBody>
          <a:bodyPr/>
          <a:lstStyle/>
          <a:p>
            <a:r>
              <a:rPr lang="en-US" sz="3600" dirty="0"/>
              <a:t>The Three Phase Program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25E0A48-5B3F-45B5-8768-6A350702F7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24" t="22706" r="47365" b="28189"/>
          <a:stretch/>
        </p:blipFill>
        <p:spPr>
          <a:xfrm>
            <a:off x="2973475" y="750881"/>
            <a:ext cx="6006512" cy="3376601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4C6386-0E4B-4EAA-99C2-60BB58DCEB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45" t="28589" r="47826" b="40092"/>
          <a:stretch/>
        </p:blipFill>
        <p:spPr>
          <a:xfrm>
            <a:off x="2973475" y="4127482"/>
            <a:ext cx="5989983" cy="214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81173"/>
      </p:ext>
    </p:extLst>
  </p:cSld>
  <p:clrMapOvr>
    <a:masterClrMapping/>
  </p:clrMapOvr>
</p:sld>
</file>

<file path=ppt/theme/theme1.xml><?xml version="1.0" encoding="utf-8"?>
<a:theme xmlns:a="http://schemas.openxmlformats.org/drawingml/2006/main" name="Sycamore Wave">
  <a:themeElements>
    <a:clrScheme name="Sycamore Wave 6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ycamore Wav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Sycamore Wave 1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D80000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E9AA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camore Wave 2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362626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AEACAC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camore Wave 3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49411F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B1B0AB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camore Wave 4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ycamore Wave 5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003300"/>
        </a:accent1>
        <a:accent2>
          <a:srgbClr val="33CC33"/>
        </a:accent2>
        <a:accent3>
          <a:srgbClr val="B1C8AA"/>
        </a:accent3>
        <a:accent4>
          <a:srgbClr val="DADADA"/>
        </a:accent4>
        <a:accent5>
          <a:srgbClr val="AAADAA"/>
        </a:accent5>
        <a:accent6>
          <a:srgbClr val="2DB92D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camore Wave 6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camore Wave 7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camore Wave 8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2E2E46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ADADB0"/>
        </a:accent5>
        <a:accent6>
          <a:srgbClr val="5D8BBA"/>
        </a:accent6>
        <a:hlink>
          <a:srgbClr val="99CC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camore Wav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95</Words>
  <Application>Microsoft Office PowerPoint</Application>
  <PresentationFormat>Widescreen</PresentationFormat>
  <Paragraphs>22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Times</vt:lpstr>
      <vt:lpstr>Wingdings</vt:lpstr>
      <vt:lpstr>Sycamore Wave</vt:lpstr>
      <vt:lpstr>Definition of Small Disadvantage Businesses</vt:lpstr>
      <vt:lpstr>Evaluation Preference for SDBS</vt:lpstr>
      <vt:lpstr>8(a) Business Development Program</vt:lpstr>
      <vt:lpstr>8(a) Qualifications</vt:lpstr>
      <vt:lpstr>Eligibility Constraints</vt:lpstr>
      <vt:lpstr>Program Participation and Duration</vt:lpstr>
      <vt:lpstr>Program Participation and Duration</vt:lpstr>
      <vt:lpstr>Reporting Requirements</vt:lpstr>
      <vt:lpstr>How to Apply for 8(a) Status</vt:lpstr>
      <vt:lpstr>How do the SDB Program and 8(a) Program Differ</vt:lpstr>
      <vt:lpstr>Women Owned Small Businesses</vt:lpstr>
      <vt:lpstr>Women Owned Small Businesses</vt:lpstr>
      <vt:lpstr>Service Disabled Veteran Owned Small Businesses</vt:lpstr>
      <vt:lpstr>Labor Surplus Area Set-Asides</vt:lpstr>
      <vt:lpstr>SBA HUBZone Empowerment Contracting Program</vt:lpstr>
      <vt:lpstr>Qualifications</vt:lpstr>
      <vt:lpstr>Program Benefits</vt:lpstr>
      <vt:lpstr>Program Benefits</vt:lpstr>
      <vt:lpstr>Small Business Innovation Research Program</vt:lpstr>
      <vt:lpstr>Participating Agencies</vt:lpstr>
      <vt:lpstr>SBIR Qualifications</vt:lpstr>
      <vt:lpstr>The Three Phase Program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Definition of Small Disadvantage Businesses</dc:title>
  <dc:creator>Joe Eckerle</dc:creator>
  <cp:lastModifiedBy>Joe Eckerle</cp:lastModifiedBy>
  <cp:revision>13</cp:revision>
  <dcterms:created xsi:type="dcterms:W3CDTF">2020-07-09T19:12:56Z</dcterms:created>
  <dcterms:modified xsi:type="dcterms:W3CDTF">2020-07-10T17:38:12Z</dcterms:modified>
</cp:coreProperties>
</file>